
<file path=[Content_Types].xml><?xml version="1.0" encoding="utf-8"?>
<Types xmlns="http://schemas.openxmlformats.org/package/2006/content-types">
  <Default Extension="emf" ContentType="image/x-emf"/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3" r:id="rId3"/>
    <p:sldId id="260" r:id="rId4"/>
    <p:sldId id="276" r:id="rId5"/>
    <p:sldId id="273" r:id="rId6"/>
    <p:sldId id="274" r:id="rId7"/>
    <p:sldId id="298" r:id="rId8"/>
    <p:sldId id="299" r:id="rId9"/>
    <p:sldId id="300" r:id="rId10"/>
    <p:sldId id="275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5" r:id="rId19"/>
    <p:sldId id="270" r:id="rId20"/>
    <p:sldId id="286" r:id="rId21"/>
    <p:sldId id="288" r:id="rId22"/>
    <p:sldId id="289" r:id="rId23"/>
    <p:sldId id="290" r:id="rId24"/>
    <p:sldId id="291" r:id="rId25"/>
    <p:sldId id="293" r:id="rId26"/>
    <p:sldId id="295" r:id="rId27"/>
    <p:sldId id="296" r:id="rId28"/>
    <p:sldId id="297" r:id="rId29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148" autoAdjust="0"/>
    <p:restoredTop sz="94764" autoAdjust="0"/>
  </p:normalViewPr>
  <p:slideViewPr>
    <p:cSldViewPr snapToGrid="0">
      <p:cViewPr>
        <p:scale>
          <a:sx n="100" d="100"/>
          <a:sy n="100" d="100"/>
        </p:scale>
        <p:origin x="312" y="936"/>
      </p:cViewPr>
      <p:guideLst>
        <p:guide pos="294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D8FDBB94-A463-4AEB-9D58-B8A94B0A1274}" type="datetime1">
              <a:rPr lang="de-DE" sz="800" smtClean="0"/>
              <a:t>04.02.2021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72E38C0F-D820-4E6E-ADB3-B32613585B7D}" type="datetime1">
              <a:rPr lang="de-DE" smtClean="0"/>
              <a:t>04.02.2021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CE681DF-43B0-4056-92E7-4A19F4E761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6288DB-1B8D-5B48-8D2B-2C7FB8AC4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7B8B781-4008-7B43-B90B-5174CB147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ABF2C96-61C6-AE41-B0F8-9E3B47BA3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FD06A9C-DE31-3344-9F4A-71EB27081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8CECD9E-18EE-5549-B134-287241907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8C4F06-06D7-D84A-B2DB-2671BB230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E0B2A-3E4B-42AD-A666-EE9AC24D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CA6AFD6-E09D-644F-A6B6-1DCBCA51E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246589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1ECFF-6681-442D-8B7C-82576D3E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3D1E282A-2A34-0348-AE76-DE4459C87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703217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2C9645-CED1-4CDA-B753-24982D514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A037AB4C-BA27-A641-B640-63F38FD59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86476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8CE1ABF-6F6B-49DA-8DF4-EC3DFC4301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29F914C-F172-3445-BBAF-33D87E14E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D2FA3-0CF5-6145-804E-3A9ABD87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528E02D-BC42-44C2-A3F5-5404CBC837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tx1"/>
                </a:solidFill>
              </a:rPr>
              <a:t>Thank you!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E7E6997E-5F67-46CA-A462-F65B568669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E81B73EB-A4EC-4386-B739-946B398204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2DA4082A-C3C6-4B7E-8520-071491A1C1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778834" cy="245786"/>
          </a:xfrm>
        </p:spPr>
        <p:txBody>
          <a:bodyPr/>
          <a:lstStyle>
            <a:lvl1pPr marL="0" indent="0" defTabSz="536575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phone	+</a:t>
            </a:r>
            <a:r>
              <a:rPr lang="de-DE" dirty="0"/>
              <a:t>49 (0) 711 685-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AEC2B0E7-03E5-45D0-9BAE-82EB0C828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E21CC8E-1A45-40C8-9B74-7890EB0C93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CF7259B9-9504-46FB-B370-AC2773C7296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University of </a:t>
            </a:r>
            <a:r>
              <a:rPr lang="de-DE" dirty="0"/>
              <a:t>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059F4093-CD26-4895-85F3-B29428C74E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Department or institute 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4C83B1-3AA3-4602-A9BD-2CABB5B049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Address</a:t>
            </a:r>
            <a:endParaRPr lang="de-DE" dirty="0"/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A7ADEF9-373D-4153-9017-F39E9F0E0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1942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</p:spTree>
    <p:extLst>
      <p:ext uri="{BB962C8B-B14F-4D97-AF65-F5344CB8AC3E}">
        <p14:creationId xmlns:p14="http://schemas.microsoft.com/office/powerpoint/2010/main" val="3090292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bg1"/>
                </a:solidFill>
              </a:rPr>
              <a:t>Thank you!</a:t>
            </a: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ADA7090D-6D2F-4627-AF98-55F7B22519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  <a:endParaRPr lang="de-DE" dirty="0"/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A42FBBA1-BB7D-4A0A-A652-A460339A56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30" name="Telefonnummer">
            <a:extLst>
              <a:ext uri="{FF2B5EF4-FFF2-40B4-BE49-F238E27FC236}">
                <a16:creationId xmlns:a16="http://schemas.microsoft.com/office/drawing/2014/main" id="{CA948A15-388C-4F75-B40D-3BD27994E9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82705" cy="245786"/>
          </a:xfrm>
        </p:spPr>
        <p:txBody>
          <a:bodyPr/>
          <a:lstStyle>
            <a:lvl1pPr marL="0" indent="0">
              <a:buNone/>
              <a:tabLst>
                <a:tab pos="536575" algn="l"/>
              </a:tabLst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Phone	+49 (0) 711 685-</a:t>
            </a:r>
            <a:endParaRPr lang="de-DE" dirty="0"/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0CFA1923-0E88-43A3-B023-7343A541A89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8B7E10CD-3F91-494E-B799-BA1899405B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B0F53DE6-85E0-49DF-B7EB-2B9634BBB2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University of </a:t>
            </a:r>
            <a:r>
              <a:rPr lang="de-DE" dirty="0"/>
              <a:t>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5C49AD49-8C59-4D12-89FD-669E7CC7C3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Department or institute 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FFFEDAD7-3B5F-4F25-9D92-2118491742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Address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B47048E-F4B2-4CE3-8E2C-9004A5C5B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31" name="Durchwahl">
            <a:extLst>
              <a:ext uri="{FF2B5EF4-FFF2-40B4-BE49-F238E27FC236}">
                <a16:creationId xmlns:a16="http://schemas.microsoft.com/office/drawing/2014/main" id="{AF5EC6AA-0555-45A6-908C-DCCBA57E1B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1366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DE1BCEF2-3615-40F6-9700-AC8523EE70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</p:spTree>
    <p:extLst>
      <p:ext uri="{BB962C8B-B14F-4D97-AF65-F5344CB8AC3E}">
        <p14:creationId xmlns:p14="http://schemas.microsoft.com/office/powerpoint/2010/main" val="348360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C5DE6BF-7C3C-4DD9-B444-AAC623C74D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394958B-96B0-482F-9CDD-2894CA0BA7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1128C2-4109-0B40-B1F3-8F0036EB5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3A3817F-F4B0-1B4B-9BDB-804686732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8EF60FA-ED38-B14B-9EFE-93DCFC2E3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694" r:id="rId4"/>
    <p:sldLayoutId id="2147483662" r:id="rId5"/>
    <p:sldLayoutId id="2147483692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4" r:id="rId22"/>
    <p:sldLayoutId id="2147483715" r:id="rId23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4.mov"/><Relationship Id="rId7" Type="http://schemas.openxmlformats.org/officeDocument/2006/relationships/image" Target="../media/image22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mov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6.mov"/><Relationship Id="rId7" Type="http://schemas.openxmlformats.org/officeDocument/2006/relationships/image" Target="../media/image24.png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6.mo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BD9AEB2-1891-4DE2-949B-9C0718360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</p:txBody>
      </p:sp>
      <p:pic>
        <p:nvPicPr>
          <p:cNvPr id="4" name="Picture Placeholder 3" descr="Logo&#10;&#10;Description automatically generated">
            <a:extLst>
              <a:ext uri="{FF2B5EF4-FFF2-40B4-BE49-F238E27FC236}">
                <a16:creationId xmlns:a16="http://schemas.microsoft.com/office/drawing/2014/main" id="{2E405C34-1FB8-5749-B31C-2FBFEDF4FD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600" t="31655" r="4722" b="39869"/>
          <a:stretch/>
        </p:blipFill>
        <p:spPr>
          <a:xfrm>
            <a:off x="79787" y="3538615"/>
            <a:ext cx="4875697" cy="1147737"/>
          </a:xfr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7965DEDA-EE2D-45B6-A350-555B61A94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2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90ADCC7E-BB9B-4A5A-B203-B36AD2817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Numerical</a:t>
            </a:r>
            <a:r>
              <a:rPr lang="de-DE" dirty="0">
                <a:solidFill>
                  <a:schemeClr val="bg1"/>
                </a:solidFill>
              </a:rPr>
              <a:t> Simulation</a:t>
            </a:r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5C623A4A-342B-4964-A640-D9179207F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fluid solver for laminar flow with arbitrary geometries &amp; heat flow</a:t>
            </a:r>
          </a:p>
          <a:p>
            <a:r>
              <a:rPr lang="en-US" dirty="0">
                <a:solidFill>
                  <a:schemeClr val="bg1"/>
                </a:solidFill>
              </a:rPr>
              <a:t>09.02.2021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9FB3C44-BC15-4C18-9D5E-8E57C93FC7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-3084" b="-2426"/>
          <a:stretch/>
        </p:blipFill>
        <p:spPr>
          <a:xfrm>
            <a:off x="7334928" y="4069842"/>
            <a:ext cx="1248842" cy="1317673"/>
          </a:xfr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6C23851-4C87-7647-B548-4B8D6C419622}"/>
              </a:ext>
            </a:extLst>
          </p:cNvPr>
          <p:cNvSpPr txBox="1">
            <a:spLocks/>
          </p:cNvSpPr>
          <p:nvPr/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</a:t>
            </a:r>
          </a:p>
        </p:txBody>
      </p:sp>
    </p:spTree>
    <p:extLst>
      <p:ext uri="{BB962C8B-B14F-4D97-AF65-F5344CB8AC3E}">
        <p14:creationId xmlns:p14="http://schemas.microsoft.com/office/powerpoint/2010/main" val="1418998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2079649"/>
                <a:ext cx="6411741" cy="248608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dapt criteria for computation of dt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DE" sz="1600" b="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f>
                      <m:f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de-DE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</m:t>
                        </m:r>
                      </m:num>
                      <m:den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ctrlPr>
                              <a:rPr lang="de-DE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endChr m:val=""/>
                                <m:ctrlP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  <m:r>
                                      <a:rPr lang="de-DE" sz="1600" b="0" i="1" baseline="30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  <m:r>
                                      <a:rPr lang="de-DE" sz="1600" b="0" i="1" baseline="30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de-DE" sz="1600" b="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600" dirty="0">
                    <a:solidFill>
                      <a:schemeClr val="tx1"/>
                    </a:solidFill>
                  </a:rPr>
                  <a:t>Add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parameters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to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input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file</a:t>
                </a:r>
                <a:endParaRPr lang="de-DE" sz="1600" dirty="0">
                  <a:solidFill>
                    <a:schemeClr val="tx1"/>
                  </a:solidFill>
                </a:endParaRPr>
              </a:p>
              <a:p>
                <a:pPr marL="642366" lvl="1" indent="-285750">
                  <a:lnSpc>
                    <a:spcPct val="150000"/>
                  </a:lnSpc>
                  <a:buFont typeface="System Font Regular"/>
                  <a:buChar char="→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 (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DonorCell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),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tInit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 (initial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temperature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domain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600" dirty="0" err="1">
                    <a:solidFill>
                      <a:schemeClr val="tx1"/>
                    </a:solidFill>
                  </a:rPr>
                  <a:t>Extend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outputwriter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by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adding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new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temperature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array</a:t>
                </a:r>
                <a:endParaRPr lang="de-DE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2079649"/>
                <a:ext cx="6411741" cy="2486087"/>
              </a:xfrm>
              <a:prstGeom prst="rect">
                <a:avLst/>
              </a:prstGeom>
              <a:blipFill>
                <a:blip r:embed="rId2"/>
                <a:stretch>
                  <a:fillRect l="-197" t="-21827" b="-2487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189420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5D9A8-1064-804B-B379-76980551D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DB918771-15A8-4895-B3E8-48EB5F397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246D7706-D896-4522-8122-B87CD4A957D4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915920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176731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217988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4" y="300853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4" y="3421113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  <a:r>
              <a:rPr lang="de-DE" sz="1600" dirty="0"/>
              <a:t>  </a:t>
            </a:r>
            <a:r>
              <a:rPr lang="de-DE" sz="1600" dirty="0">
                <a:solidFill>
                  <a:srgbClr val="00519E"/>
                </a:solidFill>
              </a:rPr>
              <a:t>t </a:t>
            </a:r>
            <a:endParaRPr lang="en-DE" sz="1600" dirty="0">
              <a:solidFill>
                <a:srgbClr val="00519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4" y="259596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78A624F-BA91-49E8-BC4A-8396BD87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993182CD-E920-43D8-AE18-B7772879BDBB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765269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4" y="301159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2" y="3840243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2" y="425281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  <a:r>
              <a:rPr lang="de-DE" sz="1600" dirty="0"/>
              <a:t>  </a:t>
            </a:r>
            <a:endParaRPr lang="en-DE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2" y="342766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4" y="908461"/>
            <a:ext cx="6411741" cy="19941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Every </a:t>
            </a:r>
            <a:r>
              <a:rPr lang="de-DE" sz="1600" dirty="0" err="1">
                <a:solidFill>
                  <a:schemeClr val="tx1"/>
                </a:solidFill>
              </a:rPr>
              <a:t>cell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assigned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type: FLUID, OBJECT, EMPTY</a:t>
            </a:r>
            <a:endParaRPr lang="en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 err="1">
                <a:solidFill>
                  <a:schemeClr val="tx1"/>
                </a:solidFill>
              </a:rPr>
              <a:t>Computation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only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celltype</a:t>
            </a:r>
            <a:r>
              <a:rPr lang="de-DE" sz="1600" dirty="0">
                <a:solidFill>
                  <a:schemeClr val="tx1"/>
                </a:solidFill>
              </a:rPr>
              <a:t> FLUID</a:t>
            </a: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 err="1">
                <a:solidFill>
                  <a:schemeClr val="tx1"/>
                </a:solidFill>
              </a:rPr>
              <a:t>Application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celltype</a:t>
            </a:r>
            <a:r>
              <a:rPr lang="de-DE" sz="1600" dirty="0">
                <a:solidFill>
                  <a:schemeClr val="tx1"/>
                </a:solidFill>
              </a:rPr>
              <a:t> OBJECT:</a:t>
            </a:r>
          </a:p>
          <a:p>
            <a:pPr lvl="2">
              <a:lnSpc>
                <a:spcPct val="150000"/>
              </a:lnSpc>
            </a:pPr>
            <a:r>
              <a:rPr lang="de-DE" sz="1600" dirty="0">
                <a:solidFill>
                  <a:schemeClr val="tx1"/>
                </a:solidFill>
              </a:rPr>
              <a:t>⚠️ </a:t>
            </a:r>
            <a:r>
              <a:rPr lang="de-DE" sz="1600" dirty="0" err="1">
                <a:solidFill>
                  <a:schemeClr val="tx1"/>
                </a:solidFill>
              </a:rPr>
              <a:t>only</a:t>
            </a:r>
            <a:r>
              <a:rPr lang="de-DE" sz="1600" dirty="0">
                <a:solidFill>
                  <a:schemeClr val="tx1"/>
                </a:solidFill>
              </a:rPr>
              <a:t> NOSLIP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obstacles</a:t>
            </a:r>
            <a:r>
              <a:rPr lang="de-DE" sz="1600" dirty="0">
                <a:solidFill>
                  <a:schemeClr val="tx1"/>
                </a:solidFill>
              </a:rPr>
              <a:t>/</a:t>
            </a:r>
            <a:r>
              <a:rPr lang="de-DE" sz="1600" dirty="0" err="1">
                <a:solidFill>
                  <a:schemeClr val="tx1"/>
                </a:solidFill>
              </a:rPr>
              <a:t>objects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>
                <a:solidFill>
                  <a:schemeClr val="tx1"/>
                </a:solidFill>
              </a:rPr>
              <a:t>Skip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celltype</a:t>
            </a:r>
            <a:r>
              <a:rPr lang="de-DE" sz="1600" dirty="0">
                <a:solidFill>
                  <a:schemeClr val="tx1"/>
                </a:solidFill>
              </a:rPr>
              <a:t> EMPTY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39075B4-39A1-416B-8887-8AB10903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82D82DA6-AD11-4AEF-B1E5-BDD206D430FF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011255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4" y="1294038"/>
            <a:ext cx="6411741" cy="13904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1D-Arrays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each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(</a:t>
            </a:r>
            <a:r>
              <a:rPr lang="de-DE" sz="1600" dirty="0" err="1">
                <a:solidFill>
                  <a:schemeClr val="tx1"/>
                </a:solidFill>
              </a:rPr>
              <a:t>bottom</a:t>
            </a:r>
            <a:r>
              <a:rPr lang="de-DE" sz="1600" dirty="0">
                <a:solidFill>
                  <a:schemeClr val="tx1"/>
                </a:solidFill>
              </a:rPr>
              <a:t>, top, </a:t>
            </a:r>
            <a:r>
              <a:rPr lang="de-DE" sz="1600" dirty="0" err="1">
                <a:solidFill>
                  <a:schemeClr val="tx1"/>
                </a:solidFill>
              </a:rPr>
              <a:t>left</a:t>
            </a:r>
            <a:r>
              <a:rPr lang="de-DE" sz="1600" dirty="0">
                <a:solidFill>
                  <a:schemeClr val="tx1"/>
                </a:solidFill>
              </a:rPr>
              <a:t>, </a:t>
            </a:r>
            <a:r>
              <a:rPr lang="de-DE" sz="1600" dirty="0" err="1">
                <a:solidFill>
                  <a:schemeClr val="tx1"/>
                </a:solidFill>
              </a:rPr>
              <a:t>right</a:t>
            </a:r>
            <a:r>
              <a:rPr lang="de-DE" sz="1600" dirty="0">
                <a:solidFill>
                  <a:schemeClr val="tx1"/>
                </a:solidFill>
              </a:rPr>
              <a:t>)</a:t>
            </a: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 err="1">
                <a:solidFill>
                  <a:schemeClr val="tx1"/>
                </a:solidFill>
              </a:rPr>
              <a:t>One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array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each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</a:t>
            </a:r>
            <a:r>
              <a:rPr lang="de-DE" sz="1600" dirty="0">
                <a:solidFill>
                  <a:schemeClr val="tx1"/>
                </a:solidFill>
              </a:rPr>
              <a:t> type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endParaRPr lang="de-DE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1D-Array </a:t>
            </a:r>
            <a:r>
              <a:rPr lang="de-DE" sz="1600" dirty="0" err="1">
                <a:solidFill>
                  <a:schemeClr val="tx1"/>
                </a:solidFill>
              </a:rPr>
              <a:t>conceivable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as</a:t>
            </a:r>
            <a:r>
              <a:rPr lang="de-DE" sz="1600" dirty="0">
                <a:solidFill>
                  <a:schemeClr val="tx1"/>
                </a:solidFill>
              </a:rPr>
              <a:t> mix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INFLOW, OUTFLOW, NOSLIP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4" y="321748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4" y="36300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4" y="280490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4D7CD9EA-DDAB-44A0-BEEF-F4DADAF0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854C8542-1C3A-4066-BD52-D2715DE3AB4D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759258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3" y="1692074"/>
            <a:ext cx="6411741" cy="214129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Only</a:t>
            </a:r>
            <a:r>
              <a:rPr lang="de-DE" sz="1600" dirty="0">
                <a:solidFill>
                  <a:schemeClr val="tx1"/>
                </a:solidFill>
              </a:rPr>
              <a:t> NOSLIP, but different </a:t>
            </a:r>
            <a:r>
              <a:rPr lang="de-DE" sz="1600" dirty="0" err="1">
                <a:solidFill>
                  <a:schemeClr val="tx1"/>
                </a:solidFill>
              </a:rPr>
              <a:t>computation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depending</a:t>
            </a:r>
            <a:r>
              <a:rPr lang="de-DE" sz="1600" dirty="0">
                <a:solidFill>
                  <a:schemeClr val="tx1"/>
                </a:solidFill>
              </a:rPr>
              <a:t> on FLUID </a:t>
            </a:r>
            <a:r>
              <a:rPr lang="de-DE" sz="1600" dirty="0" err="1">
                <a:solidFill>
                  <a:schemeClr val="tx1"/>
                </a:solidFill>
              </a:rPr>
              <a:t>surroundings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OBJECT </a:t>
            </a:r>
            <a:r>
              <a:rPr lang="de-DE" sz="1600" dirty="0" err="1">
                <a:solidFill>
                  <a:schemeClr val="tx1"/>
                </a:solidFill>
              </a:rPr>
              <a:t>cell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>
                <a:solidFill>
                  <a:schemeClr val="tx1"/>
                </a:solidFill>
              </a:rPr>
              <a:t>OBJECT </a:t>
            </a:r>
            <a:r>
              <a:rPr lang="de-DE" sz="1600" dirty="0" err="1">
                <a:solidFill>
                  <a:schemeClr val="tx1"/>
                </a:solidFill>
              </a:rPr>
              <a:t>subdivided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into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types</a:t>
            </a:r>
            <a:r>
              <a:rPr lang="de-DE" sz="1600" dirty="0">
                <a:solidFill>
                  <a:schemeClr val="tx1"/>
                </a:solidFill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de-DE" sz="1600" dirty="0">
                <a:solidFill>
                  <a:schemeClr val="tx1"/>
                </a:solidFill>
              </a:rPr>
              <a:t>-LEFT, -RIGHT, -TOP, -BOTTOM;</a:t>
            </a:r>
          </a:p>
          <a:p>
            <a:pPr lvl="2">
              <a:lnSpc>
                <a:spcPct val="150000"/>
              </a:lnSpc>
            </a:pPr>
            <a:r>
              <a:rPr lang="de-DE" sz="1600" dirty="0">
                <a:solidFill>
                  <a:schemeClr val="tx1"/>
                </a:solidFill>
              </a:rPr>
              <a:t>-TOPLEFT, -TOPRIGHT, -BOTTOMLEFT, -BOTTOMRIGHT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3" y="395426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3" y="436684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3" y="157117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997F189F-267E-4278-BFF2-495DBC5B3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F82CD1AE-0DAF-4384-836E-71A40D143189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702200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1" y="417645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3" y="157117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C8530-E73A-5A44-988C-F62B1CEEA119}"/>
              </a:ext>
            </a:extLst>
          </p:cNvPr>
          <p:cNvSpPr/>
          <p:nvPr/>
        </p:nvSpPr>
        <p:spPr>
          <a:xfrm>
            <a:off x="1500741" y="2235922"/>
            <a:ext cx="6411741" cy="183181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Objects </a:t>
            </a:r>
            <a:r>
              <a:rPr lang="de-DE" sz="1600" dirty="0" err="1">
                <a:solidFill>
                  <a:schemeClr val="tx1"/>
                </a:solidFill>
              </a:rPr>
              <a:t>can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heated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isolated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 err="1">
                <a:solidFill>
                  <a:schemeClr val="tx1"/>
                </a:solidFill>
              </a:rPr>
              <a:t>Two</a:t>
            </a:r>
            <a:r>
              <a:rPr lang="de-DE" sz="1600" dirty="0">
                <a:solidFill>
                  <a:schemeClr val="tx1"/>
                </a:solidFill>
              </a:rPr>
              <a:t> additional </a:t>
            </a:r>
            <a:r>
              <a:rPr lang="de-DE" sz="1600" dirty="0" err="1">
                <a:solidFill>
                  <a:schemeClr val="tx1"/>
                </a:solidFill>
              </a:rPr>
              <a:t>matrices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temperature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</a:t>
            </a:r>
            <a:r>
              <a:rPr lang="de-DE" sz="1600" dirty="0">
                <a:solidFill>
                  <a:schemeClr val="tx1"/>
                </a:solidFill>
              </a:rPr>
              <a:t> type (</a:t>
            </a:r>
            <a:r>
              <a:rPr lang="de-DE" sz="1600" dirty="0" err="1">
                <a:solidFill>
                  <a:schemeClr val="tx1"/>
                </a:solidFill>
              </a:rPr>
              <a:t>heated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isolated</a:t>
            </a:r>
            <a:r>
              <a:rPr lang="de-DE" sz="1600" dirty="0">
                <a:solidFill>
                  <a:schemeClr val="tx1"/>
                </a:solidFill>
              </a:rPr>
              <a:t>)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r>
              <a:rPr lang="de-DE" sz="1600" dirty="0">
                <a:solidFill>
                  <a:schemeClr val="tx1"/>
                </a:solidFill>
              </a:rPr>
              <a:t> (</a:t>
            </a:r>
            <a:r>
              <a:rPr lang="de-DE" sz="1600" dirty="0" err="1">
                <a:solidFill>
                  <a:schemeClr val="tx1"/>
                </a:solidFill>
              </a:rPr>
              <a:t>if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heated</a:t>
            </a:r>
            <a:r>
              <a:rPr lang="de-DE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Temperature</a:t>
            </a:r>
            <a:r>
              <a:rPr lang="de-DE" sz="1600" dirty="0">
                <a:solidFill>
                  <a:schemeClr val="tx1"/>
                </a:solidFill>
              </a:rPr>
              <a:t> at “real“ </a:t>
            </a:r>
            <a:r>
              <a:rPr lang="de-DE" sz="1600" dirty="0" err="1">
                <a:solidFill>
                  <a:schemeClr val="tx1"/>
                </a:solidFill>
              </a:rPr>
              <a:t>boundaries</a:t>
            </a:r>
            <a:r>
              <a:rPr lang="de-DE" sz="1600" dirty="0">
                <a:solidFill>
                  <a:schemeClr val="tx1"/>
                </a:solidFill>
              </a:rPr>
              <a:t>: </a:t>
            </a:r>
            <a:r>
              <a:rPr lang="de-DE" sz="1600" dirty="0" err="1">
                <a:solidFill>
                  <a:schemeClr val="tx1"/>
                </a:solidFill>
              </a:rPr>
              <a:t>extend</a:t>
            </a:r>
            <a:r>
              <a:rPr lang="de-DE" sz="1600" dirty="0">
                <a:solidFill>
                  <a:schemeClr val="tx1"/>
                </a:solidFill>
              </a:rPr>
              <a:t> 1D-Arrays </a:t>
            </a:r>
            <a:r>
              <a:rPr lang="de-DE" sz="1600" dirty="0" err="1">
                <a:solidFill>
                  <a:schemeClr val="tx1"/>
                </a:solidFill>
              </a:rPr>
              <a:t>by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type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3" y="1977130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FF87D10D-6B44-4E60-B879-3B72ED67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00F96DB2-A1A5-4B0C-A7F5-3F403C1C4B2E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3726111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3" y="2530557"/>
            <a:ext cx="6411741" cy="144772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Outputwriter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uses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staggered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grid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write</a:t>
            </a:r>
            <a:r>
              <a:rPr lang="de-DE" sz="1600" dirty="0">
                <a:solidFill>
                  <a:schemeClr val="tx1"/>
                </a:solidFill>
              </a:rPr>
              <a:t> .</a:t>
            </a:r>
            <a:r>
              <a:rPr lang="de-DE" sz="1600" dirty="0" err="1">
                <a:solidFill>
                  <a:schemeClr val="tx1"/>
                </a:solidFill>
              </a:rPr>
              <a:t>vts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files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>
                <a:solidFill>
                  <a:schemeClr val="tx1"/>
                </a:solidFill>
              </a:rPr>
              <a:t>EMPTY </a:t>
            </a:r>
            <a:r>
              <a:rPr lang="de-DE" sz="1600" dirty="0" err="1">
                <a:solidFill>
                  <a:schemeClr val="tx1"/>
                </a:solidFill>
              </a:rPr>
              <a:t>cells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are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blanked</a:t>
            </a:r>
            <a:endParaRPr lang="de-DE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Modified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input</a:t>
            </a:r>
            <a:r>
              <a:rPr lang="de-DE" sz="1600" dirty="0">
                <a:solidFill>
                  <a:schemeClr val="tx1"/>
                </a:solidFill>
              </a:rPr>
              <a:t> .</a:t>
            </a:r>
            <a:r>
              <a:rPr lang="de-DE" sz="1600" dirty="0" err="1">
                <a:solidFill>
                  <a:schemeClr val="tx1"/>
                </a:solidFill>
              </a:rPr>
              <a:t>txt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file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boundaries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obstacles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necessary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3" y="197546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3" y="238141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3" y="157117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FFF7E782-3705-4705-A016-E7A3D68E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3EDA764F-B322-4E86-A67A-0723495CA502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464334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1CBEC-EA25-41C8-A796-DAF2275F0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Simulation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5AA767-7298-45F1-8214-AD19B38F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File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Boundaries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4020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DCB48-5D33-4349-AF72-363605271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90182"/>
            <a:ext cx="8245475" cy="432000"/>
          </a:xfrm>
        </p:spPr>
        <p:txBody>
          <a:bodyPr/>
          <a:lstStyle/>
          <a:p>
            <a:r>
              <a:rPr lang="en-DE" b="0" dirty="0"/>
              <a:t>How to define boundary condtion types and values?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4216FE-CF8A-FA47-92FE-B9DC350CC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5117E0-884D-734F-B351-5E469151353F}"/>
              </a:ext>
            </a:extLst>
          </p:cNvPr>
          <p:cNvGrpSpPr/>
          <p:nvPr/>
        </p:nvGrpSpPr>
        <p:grpSpPr>
          <a:xfrm>
            <a:off x="1583990" y="1542604"/>
            <a:ext cx="5976019" cy="2058292"/>
            <a:chOff x="1583990" y="1501777"/>
            <a:chExt cx="5976019" cy="20582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6200F9-D159-6641-92FD-DCE878F0FE26}"/>
                </a:ext>
              </a:extLst>
            </p:cNvPr>
            <p:cNvSpPr/>
            <p:nvPr/>
          </p:nvSpPr>
          <p:spPr>
            <a:xfrm>
              <a:off x="1583990" y="1748046"/>
              <a:ext cx="2939203" cy="1812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{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Type= </a:t>
              </a:r>
              <a:r>
                <a:rPr lang="en-US" sz="1600" dirty="0" err="1">
                  <a:solidFill>
                    <a:schemeClr val="tx1"/>
                  </a:solidFill>
                </a:rPr>
                <a:t>Bottombound</a:t>
              </a:r>
              <a:endParaRPr lang="en-US" sz="1600" dirty="0">
                <a:solidFill>
                  <a:schemeClr val="tx1"/>
                </a:solidFill>
              </a:endParaRPr>
            </a:p>
            <a:p>
              <a:r>
                <a:rPr lang="en-US" sz="1600" dirty="0">
                  <a:solidFill>
                    <a:schemeClr val="tx1"/>
                  </a:solidFill>
                </a:rPr>
                <a:t>    Velocity= Dirichlet; 0; 0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Pressure= Neumann; 0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Temperature= Neumann; 0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Position = 0; 1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EC09A-1BEA-BF4B-A079-2B3C21EAB168}"/>
                </a:ext>
              </a:extLst>
            </p:cNvPr>
            <p:cNvSpPr/>
            <p:nvPr/>
          </p:nvSpPr>
          <p:spPr>
            <a:xfrm>
              <a:off x="1583991" y="1501777"/>
              <a:ext cx="5976018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Input File: Example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FE3082-8B96-3E45-8779-D70DEC0E7373}"/>
                </a:ext>
              </a:extLst>
            </p:cNvPr>
            <p:cNvSpPr/>
            <p:nvPr/>
          </p:nvSpPr>
          <p:spPr>
            <a:xfrm>
              <a:off x="4523193" y="1748047"/>
              <a:ext cx="3036816" cy="1812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</a:endParaRPr>
            </a:p>
            <a:p>
              <a:r>
                <a:rPr lang="en-US" sz="1600" dirty="0">
                  <a:solidFill>
                    <a:schemeClr val="tx1"/>
                  </a:solidFill>
                </a:rPr>
                <a:t>location of boundary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boundary type&amp; values (</a:t>
              </a:r>
              <a:r>
                <a:rPr lang="en-US" sz="1600" dirty="0" err="1">
                  <a:solidFill>
                    <a:schemeClr val="tx1"/>
                  </a:solidFill>
                </a:rPr>
                <a:t>u;v</a:t>
              </a:r>
              <a:r>
                <a:rPr lang="en-US" sz="16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boundary type and value (p)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boundary type and value (T)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physical starting and end value</a:t>
              </a:r>
            </a:p>
            <a:p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el 1">
            <a:extLst>
              <a:ext uri="{FF2B5EF4-FFF2-40B4-BE49-F238E27FC236}">
                <a16:creationId xmlns:a16="http://schemas.microsoft.com/office/drawing/2014/main" id="{AAD55143-C434-4409-97CC-09319C06C5B1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451675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Input File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Boundaries</a:t>
            </a:r>
            <a:r>
              <a:rPr lang="de-DE" dirty="0"/>
              <a:t> and </a:t>
            </a:r>
            <a:r>
              <a:rPr lang="de-DE" dirty="0" err="1"/>
              <a:t>Obstacles</a:t>
            </a:r>
            <a:r>
              <a:rPr lang="de-DE" dirty="0"/>
              <a:t> \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868858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2D82AF-EB35-5347-B56A-F49B8C8F61E3}"/>
              </a:ext>
            </a:extLst>
          </p:cNvPr>
          <p:cNvSpPr/>
          <p:nvPr/>
        </p:nvSpPr>
        <p:spPr>
          <a:xfrm>
            <a:off x="1918016" y="953218"/>
            <a:ext cx="3120626" cy="108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Shape = Rectangle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Position = 0; 0; 1; 1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Temperature = Dirichlet; 1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4D51B-D5F9-45A7-9B35-A7AFF7AD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1" y="357551"/>
            <a:ext cx="2971800" cy="432000"/>
          </a:xfrm>
        </p:spPr>
        <p:txBody>
          <a:bodyPr/>
          <a:lstStyle/>
          <a:p>
            <a:r>
              <a:rPr lang="de-DE" b="0" dirty="0" err="1"/>
              <a:t>How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define</a:t>
            </a:r>
            <a:r>
              <a:rPr lang="de-DE" b="0" dirty="0"/>
              <a:t> </a:t>
            </a:r>
            <a:r>
              <a:rPr lang="de-DE" b="0" dirty="0" err="1"/>
              <a:t>obstacles</a:t>
            </a:r>
            <a:r>
              <a:rPr lang="de-DE" b="0" dirty="0"/>
              <a:t>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0F9C54-56AE-5448-9DF1-10891B34EA1B}"/>
              </a:ext>
            </a:extLst>
          </p:cNvPr>
          <p:cNvSpPr/>
          <p:nvPr/>
        </p:nvSpPr>
        <p:spPr>
          <a:xfrm>
            <a:off x="1918017" y="690871"/>
            <a:ext cx="6344889" cy="26004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Input File: Example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B714ED-E489-6341-87CB-A058E46BB7B5}"/>
              </a:ext>
            </a:extLst>
          </p:cNvPr>
          <p:cNvSpPr/>
          <p:nvPr/>
        </p:nvSpPr>
        <p:spPr>
          <a:xfrm>
            <a:off x="5038642" y="950913"/>
            <a:ext cx="3224264" cy="10846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Shape of obstacle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Lower left and upper right corner</a:t>
            </a:r>
          </a:p>
          <a:p>
            <a:r>
              <a:rPr lang="en-US" sz="1400" dirty="0">
                <a:solidFill>
                  <a:schemeClr val="tx1"/>
                </a:solidFill>
              </a:rPr>
              <a:t>Temperature type and value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CD24D1-1918-1E45-8659-BE1A18CB46BC}"/>
              </a:ext>
            </a:extLst>
          </p:cNvPr>
          <p:cNvSpPr/>
          <p:nvPr/>
        </p:nvSpPr>
        <p:spPr>
          <a:xfrm>
            <a:off x="1918014" y="3309289"/>
            <a:ext cx="3120626" cy="13272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Shape = Ellipse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Position = 1; 1; 0.8; 0.5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Temperature = Neumann; 0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Type = Fluid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393969-227A-CC40-984D-4F8C9E95233C}"/>
              </a:ext>
            </a:extLst>
          </p:cNvPr>
          <p:cNvSpPr/>
          <p:nvPr/>
        </p:nvSpPr>
        <p:spPr>
          <a:xfrm>
            <a:off x="5038642" y="3309289"/>
            <a:ext cx="3224264" cy="13272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Shape of obstacle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Center and </a:t>
            </a:r>
            <a:r>
              <a:rPr lang="en-US" sz="1400" dirty="0" err="1">
                <a:solidFill>
                  <a:schemeClr val="tx1"/>
                </a:solidFill>
              </a:rPr>
              <a:t>halfaxes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Temperature type and value</a:t>
            </a:r>
          </a:p>
          <a:p>
            <a:r>
              <a:rPr lang="en-US" sz="1400" dirty="0">
                <a:solidFill>
                  <a:schemeClr val="tx1"/>
                </a:solidFill>
              </a:rPr>
              <a:t>Fluid type to cut out shape of obstacle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B1FCC8-C386-3A45-91D3-902FF1B26015}"/>
              </a:ext>
            </a:extLst>
          </p:cNvPr>
          <p:cNvSpPr/>
          <p:nvPr/>
        </p:nvSpPr>
        <p:spPr>
          <a:xfrm>
            <a:off x="1918014" y="2133557"/>
            <a:ext cx="3120626" cy="108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Shape = Triangle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Position = 0; 0; 0; 1; 0.5; 1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Temperature = Dirichlet; 5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F76B3-E79D-5B42-8B37-41988E29B43E}"/>
              </a:ext>
            </a:extLst>
          </p:cNvPr>
          <p:cNvSpPr/>
          <p:nvPr/>
        </p:nvSpPr>
        <p:spPr>
          <a:xfrm>
            <a:off x="5038642" y="2132406"/>
            <a:ext cx="3224264" cy="108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Shape of obstacle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Corners of triangle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Temperature type and value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F4C5C02A-D5C7-8849-89BF-CD74BA7DC3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13" name="standardForms" descr="standardForms">
            <a:hlinkClick r:id="" action="ppaction://media"/>
            <a:extLst>
              <a:ext uri="{FF2B5EF4-FFF2-40B4-BE49-F238E27FC236}">
                <a16:creationId xmlns:a16="http://schemas.microsoft.com/office/drawing/2014/main" id="{F327E053-4601-A340-91FE-460DD33E86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222" t="39406" r="19133" b="39395"/>
          <a:stretch/>
        </p:blipFill>
        <p:spPr>
          <a:xfrm rot="5400000">
            <a:off x="-959996" y="2250626"/>
            <a:ext cx="4131823" cy="877229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068D37E0-8757-44E3-AD40-FAFAE2FFA9D0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451675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Input File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Boundaries</a:t>
            </a:r>
            <a:r>
              <a:rPr lang="de-DE" dirty="0"/>
              <a:t> and </a:t>
            </a:r>
            <a:r>
              <a:rPr lang="de-DE" dirty="0" err="1"/>
              <a:t>Obstacles</a:t>
            </a:r>
            <a:r>
              <a:rPr lang="de-DE" dirty="0"/>
              <a:t> \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4088599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1CBEC-EA25-41C8-A796-DAF2275F0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Simulation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5AA767-7298-45F1-8214-AD19B38F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475101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1CBEC-EA25-41C8-A796-DAF2275F0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Simulation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5AA767-7298-45F1-8214-AD19B38F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307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56400"/>
            <a:ext cx="8245475" cy="432000"/>
          </a:xfrm>
        </p:spPr>
        <p:txBody>
          <a:bodyPr/>
          <a:lstStyle/>
          <a:p>
            <a:r>
              <a:rPr lang="en-DE" b="0" dirty="0"/>
              <a:t>Channel with a Step: Comparison for Obstacles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10x2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100x20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500s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79DDE9-979C-5F4D-A576-DE6D8B8EF68A}"/>
              </a:ext>
            </a:extLst>
          </p:cNvPr>
          <p:cNvSpPr txBox="1">
            <a:spLocks/>
          </p:cNvSpPr>
          <p:nvPr/>
        </p:nvSpPr>
        <p:spPr>
          <a:xfrm>
            <a:off x="3722928" y="1820697"/>
            <a:ext cx="2934145" cy="25861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DE" dirty="0"/>
          </a:p>
        </p:txBody>
      </p:sp>
      <p:pic>
        <p:nvPicPr>
          <p:cNvPr id="14" name="Content Placeholder 1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A8B5396-BB38-5245-956B-AD8E576F7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748" y="956249"/>
            <a:ext cx="3755844" cy="3749957"/>
          </a:xfrm>
        </p:spPr>
      </p:pic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9ECEF89A-71A1-C04E-839F-217E411A4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73" y="2009278"/>
            <a:ext cx="2934145" cy="25766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64CB305-48DD-9F4D-ADAF-B30634E77703}"/>
              </a:ext>
            </a:extLst>
          </p:cNvPr>
          <p:cNvSpPr/>
          <p:nvPr/>
        </p:nvSpPr>
        <p:spPr>
          <a:xfrm>
            <a:off x="2796521" y="736607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  <a:r>
              <a:rPr lang="en-DE" sz="1600" dirty="0"/>
              <a:t>ur Solver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F3E964-4CE0-4A4B-9991-68F27E5FB8D9}"/>
              </a:ext>
            </a:extLst>
          </p:cNvPr>
          <p:cNvSpPr/>
          <p:nvPr/>
        </p:nvSpPr>
        <p:spPr>
          <a:xfrm>
            <a:off x="5430217" y="1782081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  <a:r>
              <a:rPr lang="en-DE" sz="1600" dirty="0"/>
              <a:t>ther Solver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CC85A29-5F42-48D1-BABE-4B2358C211B9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3718320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vertebrate, mollusk&#10;&#10;Description automatically generated">
            <a:extLst>
              <a:ext uri="{FF2B5EF4-FFF2-40B4-BE49-F238E27FC236}">
                <a16:creationId xmlns:a16="http://schemas.microsoft.com/office/drawing/2014/main" id="{5C200230-91E1-F644-A06E-3DA5B31E8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18" y="1002175"/>
            <a:ext cx="8999682" cy="1936248"/>
          </a:xfr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1A7652-0DA8-1D42-8A51-0C798AFC7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91" y="3161674"/>
            <a:ext cx="5512171" cy="14658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B50AA2-7AF1-0643-914E-6767E3629E6A}"/>
              </a:ext>
            </a:extLst>
          </p:cNvPr>
          <p:cNvSpPr/>
          <p:nvPr/>
        </p:nvSpPr>
        <p:spPr>
          <a:xfrm>
            <a:off x="7031777" y="1184484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  <a:r>
              <a:rPr lang="en-DE" sz="1600" dirty="0"/>
              <a:t>ur Solver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8469FB-8F67-D342-AACD-99BC3A534356}"/>
              </a:ext>
            </a:extLst>
          </p:cNvPr>
          <p:cNvSpPr/>
          <p:nvPr/>
        </p:nvSpPr>
        <p:spPr>
          <a:xfrm>
            <a:off x="1169891" y="2883291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  <a:r>
              <a:rPr lang="en-DE" sz="1600" dirty="0"/>
              <a:t>ther Solver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B07F76-3208-4763-89DB-B54BF5886123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/>
              <a:t>Rayleigh-</a:t>
            </a:r>
            <a:r>
              <a:rPr lang="en-US" b="0" dirty="0" err="1"/>
              <a:t>Benard</a:t>
            </a:r>
            <a:r>
              <a:rPr lang="en-US" b="0" dirty="0"/>
              <a:t>: Comparison for Heat Flow</a:t>
            </a:r>
            <a:endParaRPr lang="en-DE" b="0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62D03DE5-F5EE-4423-8E94-CD140F2585FC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7BE772-A5C0-4CCC-AF91-CF24A2B7608C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7E232A-FCCD-4281-9C2F-C9CD8B670839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EEB40C9-6701-4C40-A307-ECDCD7061661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8x1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80x20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100s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3414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eatedTriangleT.mov" descr="heatedTriangleT.mov">
            <a:hlinkClick r:id="" action="ppaction://media"/>
            <a:extLst>
              <a:ext uri="{FF2B5EF4-FFF2-40B4-BE49-F238E27FC236}">
                <a16:creationId xmlns:a16="http://schemas.microsoft.com/office/drawing/2014/main" id="{7F858AD0-3381-6B4F-9BCD-C74B50394A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446" t="6904" r="14693" b="10881"/>
          <a:stretch/>
        </p:blipFill>
        <p:spPr>
          <a:xfrm>
            <a:off x="1004768" y="375517"/>
            <a:ext cx="5468429" cy="4559778"/>
          </a:xfr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94C67F-8130-4E1B-8E98-DEC854DAAF27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628649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/>
              <a:t>Fountain: Combine Obstacles and Heat Flow</a:t>
            </a:r>
            <a:endParaRPr lang="en-DE" b="0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203DFDF7-6B09-4BDB-A189-51AEB51B80AF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8E9EC3-2CAD-4408-A605-1DBCDD32DFF0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1D4A29-9D2D-407D-8E30-D6B85F9E88D2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C77F4D-ABA0-44A4-808D-68E5A808AD7C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2x2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40x40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20s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959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5" name="Picture 4" descr="Arrow&#10;&#10;Description automatically generated with medium confidence">
            <a:extLst>
              <a:ext uri="{FF2B5EF4-FFF2-40B4-BE49-F238E27FC236}">
                <a16:creationId xmlns:a16="http://schemas.microsoft.com/office/drawing/2014/main" id="{FB504797-16C6-7345-9EFF-D6FABB15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09" y="1197368"/>
            <a:ext cx="3001576" cy="2678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C0CDA8-DF41-C246-B90F-B2B130E9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952" y="2843784"/>
            <a:ext cx="3117432" cy="2029956"/>
          </a:xfrm>
          <a:prstGeom prst="rect">
            <a:avLst/>
          </a:prstGeom>
        </p:spPr>
      </p:pic>
      <p:pic>
        <p:nvPicPr>
          <p:cNvPr id="13" name="Picture 12" descr="A picture containing arrow&#10;&#10;Description automatically generated">
            <a:extLst>
              <a:ext uri="{FF2B5EF4-FFF2-40B4-BE49-F238E27FC236}">
                <a16:creationId xmlns:a16="http://schemas.microsoft.com/office/drawing/2014/main" id="{0A6B572F-393B-B840-BBD4-B8D1E8000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15" y="770112"/>
            <a:ext cx="2886124" cy="25717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FD047C2-9DEC-468C-914D-52F9CD363491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Beanmachine</a:t>
            </a:r>
            <a:endParaRPr lang="en-DE" b="0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E492418-A3E6-46A4-84CE-334AD4C7900B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03B5BE-DEAC-4A3A-A6FE-ED4E5C6AADD2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97788B-8A8F-422D-9B1D-47219B242FA5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A08ABE-BB96-4404-A121-E39828457D09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34x32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170x160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0.05s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2088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4" name="labyrinth" descr="labyrinth">
            <a:hlinkClick r:id="" action="ppaction://media"/>
            <a:extLst>
              <a:ext uri="{FF2B5EF4-FFF2-40B4-BE49-F238E27FC236}">
                <a16:creationId xmlns:a16="http://schemas.microsoft.com/office/drawing/2014/main" id="{6B073399-0B56-3849-AC68-8860ECC02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0144" t="22284" r="21182" b="29719"/>
          <a:stretch/>
        </p:blipFill>
        <p:spPr>
          <a:xfrm>
            <a:off x="323125" y="802053"/>
            <a:ext cx="4486619" cy="1935987"/>
          </a:xfrm>
          <a:prstGeom prst="rect">
            <a:avLst/>
          </a:prstGeom>
        </p:spPr>
      </p:pic>
      <p:pic>
        <p:nvPicPr>
          <p:cNvPr id="14" name="labyrinthT" descr="labyrinthT">
            <a:hlinkClick r:id="" action="ppaction://media"/>
            <a:extLst>
              <a:ext uri="{FF2B5EF4-FFF2-40B4-BE49-F238E27FC236}">
                <a16:creationId xmlns:a16="http://schemas.microsoft.com/office/drawing/2014/main" id="{A03E8E25-FA57-BC4C-8373-731C1FC3835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1403" t="21793" r="21737" b="29603"/>
          <a:stretch/>
        </p:blipFill>
        <p:spPr>
          <a:xfrm>
            <a:off x="4295258" y="2663073"/>
            <a:ext cx="4609010" cy="2068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98B6A1-08D7-0145-B82C-621E732FAC2C}"/>
              </a:ext>
            </a:extLst>
          </p:cNvPr>
          <p:cNvSpPr/>
          <p:nvPr/>
        </p:nvSpPr>
        <p:spPr>
          <a:xfrm>
            <a:off x="2761529" y="583573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Velocity</a:t>
            </a:r>
            <a:endParaRPr lang="de-DE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248EC7-2935-6440-8C12-FA5A6CA1C4DA}"/>
              </a:ext>
            </a:extLst>
          </p:cNvPr>
          <p:cNvSpPr/>
          <p:nvPr/>
        </p:nvSpPr>
        <p:spPr>
          <a:xfrm>
            <a:off x="6889948" y="2473294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Temperature</a:t>
            </a:r>
            <a:endParaRPr lang="en-DE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EA77FA-EFC4-4445-ACDC-9C2E4577268C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Labyrinth</a:t>
            </a:r>
            <a:endParaRPr lang="en-DE" b="0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A5FD44F-0A90-486B-82BD-A36E73ADEF5C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F79329-6E2E-47BD-A1AD-A1671A97A63E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155BBB-A6B1-49EA-92FF-9082FBE62736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E8364C-6E78-42A3-8E25-89A836FF2F89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5x2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40x20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50s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8065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1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3" name="numsimFlowTemperature" descr="numsimFlowTemperature">
            <a:hlinkClick r:id="" action="ppaction://media"/>
            <a:extLst>
              <a:ext uri="{FF2B5EF4-FFF2-40B4-BE49-F238E27FC236}">
                <a16:creationId xmlns:a16="http://schemas.microsoft.com/office/drawing/2014/main" id="{DD8DC9A6-B2A1-B14C-B512-7AAF850AF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752" t="26687" r="5471" b="36134"/>
          <a:stretch/>
        </p:blipFill>
        <p:spPr>
          <a:xfrm>
            <a:off x="1066827" y="2571750"/>
            <a:ext cx="7791948" cy="2109665"/>
          </a:xfrm>
          <a:prstGeom prst="rect">
            <a:avLst/>
          </a:prstGeom>
        </p:spPr>
      </p:pic>
      <p:pic>
        <p:nvPicPr>
          <p:cNvPr id="4" name="numsimFlow" descr="numsimFlow">
            <a:hlinkClick r:id="" action="ppaction://media"/>
            <a:extLst>
              <a:ext uri="{FF2B5EF4-FFF2-40B4-BE49-F238E27FC236}">
                <a16:creationId xmlns:a16="http://schemas.microsoft.com/office/drawing/2014/main" id="{C6D4BD17-3572-2248-A3E9-6D0B82F0C1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9811" t="31742" r="5405" b="35000"/>
          <a:stretch/>
        </p:blipFill>
        <p:spPr>
          <a:xfrm>
            <a:off x="92179" y="839900"/>
            <a:ext cx="7063530" cy="1710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94190D-C916-8A4F-92B6-D60BCF658142}"/>
              </a:ext>
            </a:extLst>
          </p:cNvPr>
          <p:cNvSpPr/>
          <p:nvPr/>
        </p:nvSpPr>
        <p:spPr>
          <a:xfrm>
            <a:off x="4598939" y="784977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Velocity</a:t>
            </a:r>
            <a:endParaRPr lang="de-DE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106DC-5933-804B-B2C7-394EE17F1E22}"/>
              </a:ext>
            </a:extLst>
          </p:cNvPr>
          <p:cNvSpPr/>
          <p:nvPr/>
        </p:nvSpPr>
        <p:spPr>
          <a:xfrm>
            <a:off x="6246602" y="2646710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Temperature</a:t>
            </a:r>
            <a:endParaRPr lang="en-DE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7F03074-7AF4-48A4-9936-B4C18D11E68A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NumSim</a:t>
            </a:r>
            <a:r>
              <a:rPr lang="de-DE" b="0" dirty="0"/>
              <a:t> Flow</a:t>
            </a:r>
            <a:endParaRPr lang="en-DE" b="0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ADAB982-5000-461A-BD00-269AA76E323B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A0C5B3-6DCF-48C6-BC6B-70C118D73F88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861832-20A1-4E7E-8664-B23DB9455883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A8FF0DF-309A-40AA-986A-C44B4D1D11DB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15x5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180x60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20s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504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ityOutletT" descr="cityOutletT">
            <a:hlinkClick r:id="" action="ppaction://media"/>
            <a:extLst>
              <a:ext uri="{FF2B5EF4-FFF2-40B4-BE49-F238E27FC236}">
                <a16:creationId xmlns:a16="http://schemas.microsoft.com/office/drawing/2014/main" id="{39B205BE-0404-1744-AEA4-03110E5DC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988" t="26185" r="18635" b="36496"/>
          <a:stretch/>
        </p:blipFill>
        <p:spPr>
          <a:xfrm>
            <a:off x="0" y="1575989"/>
            <a:ext cx="9051712" cy="292175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152696F-41D2-41A5-B09D-3626D164FE0F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City</a:t>
            </a:r>
            <a:endParaRPr lang="en-DE" b="0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DA07347-AEF5-4472-9379-2005D7237661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E8909A-F315-44BE-BA1D-CD0551F697FE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2D4227-CDEB-4C4E-BD07-6C52BC478126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1377D3-156C-47F7-AFA8-F91FCA73300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15x5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240x80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10s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4173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all, indoor, different&#10;&#10;Description automatically generated">
            <a:extLst>
              <a:ext uri="{FF2B5EF4-FFF2-40B4-BE49-F238E27FC236}">
                <a16:creationId xmlns:a16="http://schemas.microsoft.com/office/drawing/2014/main" id="{0CA6782B-2C1C-4A5C-9489-A106C792B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80" y="1775381"/>
            <a:ext cx="3326197" cy="186934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179C6-6E39-E74A-8B1B-FA452A0DE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B18A5-EE18-FB47-ABA4-E051A36F3A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72825" y="2790675"/>
            <a:ext cx="3714716" cy="194400"/>
          </a:xfrm>
        </p:spPr>
        <p:txBody>
          <a:bodyPr/>
          <a:lstStyle/>
          <a:p>
            <a:r>
              <a:rPr lang="en-DE" dirty="0"/>
              <a:t>Stefania Scheurer, Marius Stach, Julian Franquinet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A4DAFB-51B3-BD4F-96F5-272CD0C9F3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174399" y="3894429"/>
            <a:ext cx="2500012" cy="218691"/>
          </a:xfrm>
        </p:spPr>
        <p:txBody>
          <a:bodyPr/>
          <a:lstStyle/>
          <a:p>
            <a:r>
              <a:rPr lang="en-DE" dirty="0"/>
              <a:t>University of Stuttgart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C081CB-2ED4-B842-B31B-0681C9E994A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174399" y="4133374"/>
            <a:ext cx="3290054" cy="216000"/>
          </a:xfrm>
        </p:spPr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pic>
        <p:nvPicPr>
          <p:cNvPr id="14" name="numsim.mov" descr="numsim.mov">
            <a:hlinkClick r:id="" action="ppaction://media"/>
            <a:extLst>
              <a:ext uri="{FF2B5EF4-FFF2-40B4-BE49-F238E27FC236}">
                <a16:creationId xmlns:a16="http://schemas.microsoft.com/office/drawing/2014/main" id="{466EC0B4-AAEF-964C-8BB5-0AE8661649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9848" t="32712" r="19636" b="33748"/>
          <a:stretch/>
        </p:blipFill>
        <p:spPr>
          <a:xfrm>
            <a:off x="5311065" y="542361"/>
            <a:ext cx="3401135" cy="1163547"/>
          </a:xfrm>
          <a:prstGeom prst="rect">
            <a:avLst/>
          </a:prstGeom>
        </p:spPr>
      </p:pic>
      <p:pic>
        <p:nvPicPr>
          <p:cNvPr id="15" name="Picture Placeholder 2">
            <a:extLst>
              <a:ext uri="{FF2B5EF4-FFF2-40B4-BE49-F238E27FC236}">
                <a16:creationId xmlns:a16="http://schemas.microsoft.com/office/drawing/2014/main" id="{8BEAEDEC-4E38-4440-916E-79073C40CB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3084" b="-2426"/>
          <a:stretch/>
        </p:blipFill>
        <p:spPr>
          <a:xfrm>
            <a:off x="7334928" y="4069842"/>
            <a:ext cx="1248842" cy="13176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1118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500746" y="176503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094404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500746" y="217988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500745" y="259246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D9E5F6-003A-C940-891F-9BD5FA309219}"/>
              </a:ext>
            </a:extLst>
          </p:cNvPr>
          <p:cNvSpPr/>
          <p:nvPr/>
        </p:nvSpPr>
        <p:spPr>
          <a:xfrm>
            <a:off x="1500745" y="3005040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3584F2F7-500A-5E4C-A304-2132F2E9F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30A1A49D-96F0-46F3-A0F9-5DB864E74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33654BE5-747D-45A6-B330-C4DDDA745DEF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2288628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094404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2" y="839229"/>
                <a:ext cx="6411741" cy="263074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dd computation of temperature T</a:t>
                </a:r>
              </a:p>
              <a:p>
                <a:pPr>
                  <a:lnSpc>
                    <a:spcPct val="150000"/>
                  </a:lnSpc>
                </a:pPr>
                <a:r>
                  <a:rPr lang="en-DE" sz="1600" dirty="0">
                    <a:solidFill>
                      <a:schemeClr val="tx1"/>
                    </a:solidFill>
                  </a:rPr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𝑃𝑟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</m:e>
                    </m:d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1600" b="1" dirty="0">
                    <a:solidFill>
                      <a:schemeClr val="tx1"/>
                    </a:solidFill>
                  </a:rPr>
                  <a:t>xtend </a:t>
                </a:r>
                <a:r>
                  <a:rPr lang="en-DE" sz="1600" dirty="0">
                    <a:solidFill>
                      <a:schemeClr val="tx1"/>
                    </a:solidFill>
                  </a:rPr>
                  <a:t>computation of velocities u and v by term contending T (heat transportation)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600" b="1" dirty="0">
                  <a:solidFill>
                    <a:schemeClr val="tx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2" y="839229"/>
                <a:ext cx="6411741" cy="2630749"/>
              </a:xfrm>
              <a:prstGeom prst="rect">
                <a:avLst/>
              </a:prstGeom>
              <a:blipFill>
                <a:blip r:embed="rId2"/>
                <a:stretch>
                  <a:fillRect l="-394" b="-957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2" y="357507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1" y="398765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D9E5F6-003A-C940-891F-9BD5FA309219}"/>
              </a:ext>
            </a:extLst>
          </p:cNvPr>
          <p:cNvSpPr/>
          <p:nvPr/>
        </p:nvSpPr>
        <p:spPr>
          <a:xfrm>
            <a:off x="1383591" y="4400230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42920C2-B12E-7D43-8A5B-3EFBC45D3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6240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7CE71BF-4C63-4DBB-8C6C-7E86B0CD9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B49C3AE5-35B7-40F9-8C44-A2C667152DFB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2245417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250073"/>
                <a:ext cx="6411741" cy="162501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dd field variable T for temperature</a:t>
                </a:r>
              </a:p>
              <a:p>
                <a:pPr marL="642366" lvl="1" indent="-285750">
                  <a:lnSpc>
                    <a:spcPct val="150000"/>
                  </a:lnSpc>
                  <a:buFont typeface="System Font Regular"/>
                  <a:buChar char="→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s 2D-Array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DE" sz="1600" u="sng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DE" sz="1600" u="sng" baseline="-25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ij</a:t>
                </a:r>
                <a:r>
                  <a:rPr lang="en-DE" sz="1600" dirty="0">
                    <a:solidFill>
                      <a:schemeClr val="tx1"/>
                    </a:solidFill>
                  </a:rPr>
                  <a:t> located at center of cell</a:t>
                </a:r>
              </a:p>
              <a:p>
                <a:pPr marL="642366" lvl="1" indent="-285750">
                  <a:lnSpc>
                    <a:spcPct val="150000"/>
                  </a:lnSpc>
                  <a:buFont typeface="System Font Regular"/>
                  <a:buChar char="→"/>
                </a:pPr>
                <a:r>
                  <a:rPr lang="en-DE" sz="1600" dirty="0">
                    <a:solidFill>
                      <a:schemeClr val="tx1"/>
                    </a:solidFill>
                  </a:rPr>
                  <a:t>Size of 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𝑛𝐶𝑒𝑙𝑙𝑠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(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𝑛𝐶𝑒𝑙𝑙𝑠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250073"/>
                <a:ext cx="6411741" cy="1625012"/>
              </a:xfrm>
              <a:prstGeom prst="rect">
                <a:avLst/>
              </a:prstGeom>
              <a:blipFill>
                <a:blip r:embed="rId2"/>
                <a:stretch>
                  <a:fillRect l="-197" b="-76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2982383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3E48D9-BC21-174A-B3DE-E684F087FCBD}"/>
              </a:ext>
            </a:extLst>
          </p:cNvPr>
          <p:cNvSpPr/>
          <p:nvPr/>
        </p:nvSpPr>
        <p:spPr>
          <a:xfrm>
            <a:off x="1383593" y="338982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5D4A006-1BE7-A14E-8B0E-425170F69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E911ED58-19CC-4E11-B54B-178E4289C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847453EE-C602-4F2D-BBB0-B70FF8BF15C2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2362700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  <a:r>
                  <a:rPr lang="en-DE" sz="1600" dirty="0">
                    <a:solidFill>
                      <a:schemeClr val="tx1"/>
                    </a:solidFill>
                  </a:rPr>
                  <a:t>omputations of one timestep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1600" dirty="0">
                    <a:solidFill>
                      <a:schemeClr val="tx1"/>
                    </a:solidFill>
                  </a:rPr>
                  <a:t>):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</m:oMath>
                </a14:m>
                <a:endParaRPr lang="de-DE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blipFill>
                <a:blip r:embed="rId2"/>
                <a:stretch>
                  <a:fillRect l="-474" b="-3704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383014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B4A46A4-DB9C-BD4B-8AA2-A06224C25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AC029-A123-C14B-A1EF-132865B25D54}"/>
              </a:ext>
            </a:extLst>
          </p:cNvPr>
          <p:cNvCxnSpPr>
            <a:cxnSpLocks/>
          </p:cNvCxnSpPr>
          <p:nvPr/>
        </p:nvCxnSpPr>
        <p:spPr>
          <a:xfrm>
            <a:off x="1632287" y="2288209"/>
            <a:ext cx="0" cy="1882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1">
            <a:extLst>
              <a:ext uri="{FF2B5EF4-FFF2-40B4-BE49-F238E27FC236}">
                <a16:creationId xmlns:a16="http://schemas.microsoft.com/office/drawing/2014/main" id="{4450DEFC-0868-4000-884C-0D9138E8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7FEA1C8-35F8-4E29-BA04-2402274B2DF1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2887808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  <a:r>
                  <a:rPr lang="en-DE" sz="1600" dirty="0">
                    <a:solidFill>
                      <a:schemeClr val="tx1"/>
                    </a:solidFill>
                  </a:rPr>
                  <a:t>omputations of one timestep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1600" dirty="0">
                    <a:solidFill>
                      <a:schemeClr val="tx1"/>
                    </a:solidFill>
                  </a:rPr>
                  <a:t>):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</m:oMath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blipFill>
                <a:blip r:embed="rId2"/>
                <a:stretch>
                  <a:fillRect l="-474" b="-1852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383014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B4A46A4-DB9C-BD4B-8AA2-A06224C25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AC029-A123-C14B-A1EF-132865B25D54}"/>
              </a:ext>
            </a:extLst>
          </p:cNvPr>
          <p:cNvCxnSpPr>
            <a:cxnSpLocks/>
          </p:cNvCxnSpPr>
          <p:nvPr/>
        </p:nvCxnSpPr>
        <p:spPr>
          <a:xfrm>
            <a:off x="1632287" y="2288209"/>
            <a:ext cx="0" cy="5769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1">
            <a:extLst>
              <a:ext uri="{FF2B5EF4-FFF2-40B4-BE49-F238E27FC236}">
                <a16:creationId xmlns:a16="http://schemas.microsoft.com/office/drawing/2014/main" id="{0BBCC06A-4E9E-4D18-A58F-B54EDDBF5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E9D00CE-7DCE-4C59-8DD6-89973DD9E1B2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1488057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  <a:r>
                  <a:rPr lang="en-DE" sz="1600" dirty="0">
                    <a:solidFill>
                      <a:schemeClr val="tx1"/>
                    </a:solidFill>
                  </a:rPr>
                  <a:t>omputations of one timestep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1600" dirty="0">
                    <a:solidFill>
                      <a:schemeClr val="tx1"/>
                    </a:solidFill>
                  </a:rPr>
                  <a:t>):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</m:oMath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blipFill>
                <a:blip r:embed="rId2"/>
                <a:stretch>
                  <a:fillRect l="-474" b="-1852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383014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B4A46A4-DB9C-BD4B-8AA2-A06224C25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AC029-A123-C14B-A1EF-132865B25D54}"/>
              </a:ext>
            </a:extLst>
          </p:cNvPr>
          <p:cNvCxnSpPr>
            <a:cxnSpLocks/>
          </p:cNvCxnSpPr>
          <p:nvPr/>
        </p:nvCxnSpPr>
        <p:spPr>
          <a:xfrm>
            <a:off x="1632287" y="2288209"/>
            <a:ext cx="0" cy="9883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1">
            <a:extLst>
              <a:ext uri="{FF2B5EF4-FFF2-40B4-BE49-F238E27FC236}">
                <a16:creationId xmlns:a16="http://schemas.microsoft.com/office/drawing/2014/main" id="{0DBAE7C1-07AD-499A-A095-316564F3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A570B140-4FA6-430E-9E27-D7F1DE6D11A4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2190299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  <a:r>
                  <a:rPr lang="en-DE" sz="1600" dirty="0">
                    <a:solidFill>
                      <a:schemeClr val="tx1"/>
                    </a:solidFill>
                  </a:rPr>
                  <a:t>omputations of one timestep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1600" dirty="0">
                    <a:solidFill>
                      <a:schemeClr val="tx1"/>
                    </a:solidFill>
                  </a:rPr>
                  <a:t>):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</m:oMath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blipFill>
                <a:blip r:embed="rId2"/>
                <a:stretch>
                  <a:fillRect l="-394" b="-3185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383014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B4A46A4-DB9C-BD4B-8AA2-A06224C25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AC029-A123-C14B-A1EF-132865B25D54}"/>
              </a:ext>
            </a:extLst>
          </p:cNvPr>
          <p:cNvCxnSpPr>
            <a:cxnSpLocks/>
          </p:cNvCxnSpPr>
          <p:nvPr/>
        </p:nvCxnSpPr>
        <p:spPr>
          <a:xfrm>
            <a:off x="1632287" y="2288209"/>
            <a:ext cx="0" cy="13865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1">
            <a:extLst>
              <a:ext uri="{FF2B5EF4-FFF2-40B4-BE49-F238E27FC236}">
                <a16:creationId xmlns:a16="http://schemas.microsoft.com/office/drawing/2014/main" id="{5A4936E2-965B-4625-B137-1EF24D6E6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9B0FCB4-5CFC-4A6A-9C80-DE626700E1AC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3122949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E_16zu9 Institute.potx" id="{6CDF2315-C708-4FBF-BC80-F8F2067B9D83}" vid="{71825ADE-911E-4FBB-B59F-E287B15BB884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1883</Words>
  <Application>Microsoft Office PowerPoint</Application>
  <PresentationFormat>On-screen Show (16:9)</PresentationFormat>
  <Paragraphs>277</Paragraphs>
  <Slides>28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Cambria Math</vt:lpstr>
      <vt:lpstr>System Font Regular</vt:lpstr>
      <vt:lpstr>Uni_Stuttgart</vt:lpstr>
      <vt:lpstr>PowerPoint Presentation</vt:lpstr>
      <vt:lpstr>Task and Implementation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Input File for Boundaries and Obstacles</vt:lpstr>
      <vt:lpstr>How to define boundary condtion types and values?</vt:lpstr>
      <vt:lpstr>How to define obstacles?</vt:lpstr>
      <vt:lpstr>Examples</vt:lpstr>
      <vt:lpstr>Channel with a Step: Comparison for Obstacles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2016-11-21T05:24:26Z</dcterms:created>
  <dcterms:modified xsi:type="dcterms:W3CDTF">2021-02-04T17:43:44Z</dcterms:modified>
</cp:coreProperties>
</file>